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7EAFD"/>
    <a:srgbClr val="C7EAFB"/>
    <a:srgbClr val="010D1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455" autoAdjust="0"/>
    <p:restoredTop sz="94660"/>
  </p:normalViewPr>
  <p:slideViewPr>
    <p:cSldViewPr>
      <p:cViewPr varScale="1">
        <p:scale>
          <a:sx n="86" d="100"/>
          <a:sy n="86" d="100"/>
        </p:scale>
        <p:origin x="-88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FE438E-7E34-4968-852F-2948A3678B5C}" type="datetimeFigureOut">
              <a:rPr lang="en-US" smtClean="0"/>
              <a:pPr/>
              <a:t>1/5/2012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EAA462-0A52-4027-AEAA-BCFF32CD41D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65A8A-51DB-4EC6-8070-DEA7346D0C19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God’s Side in the Controversy Is Helped or Hurt to the Extent His Character Is Reflected in the Lives of His People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A4285-E5E3-4EAF-B99C-DAF7686CC48A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God’s Side in the Controversy Is Helped or Hurt to the Extent His Character Is Reflected in the Lives of His People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381000" y="-152400"/>
            <a:ext cx="9677400" cy="838200"/>
          </a:xfrm>
          <a:prstGeom prst="rect">
            <a:avLst/>
          </a:prstGeom>
          <a:gradFill flip="none" rotWithShape="1">
            <a:gsLst>
              <a:gs pos="0">
                <a:srgbClr val="010D2E"/>
              </a:gs>
              <a:gs pos="100000">
                <a:srgbClr val="014C6D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Countdown (Shadow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6200" y="56338"/>
            <a:ext cx="2133600" cy="980076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4406900"/>
            <a:ext cx="7772400" cy="2146300"/>
          </a:xfrm>
          <a:prstGeom prst="rect">
            <a:avLst/>
          </a:prstGeom>
        </p:spPr>
        <p:txBody>
          <a:bodyPr anchor="b"/>
          <a:lstStyle>
            <a:lvl1pPr algn="ctr">
              <a:defRPr sz="4000" b="1" cap="none">
                <a:solidFill>
                  <a:srgbClr val="C7EAFD"/>
                </a:solidFill>
                <a:latin typeface="Cambria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-381000" y="-152400"/>
            <a:ext cx="9677400" cy="3200400"/>
          </a:xfrm>
          <a:prstGeom prst="rect">
            <a:avLst/>
          </a:prstGeom>
          <a:gradFill flip="none" rotWithShape="1">
            <a:gsLst>
              <a:gs pos="0">
                <a:srgbClr val="010D2E"/>
              </a:gs>
              <a:gs pos="100000">
                <a:srgbClr val="014C6D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Countdown (Shadow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85800" y="772824"/>
            <a:ext cx="7607167" cy="3494376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2BFAC-B7F0-456C-B741-D8FBD40C95E9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God’s Side in the Controversy Is Helped or Hurt to the Extent His Character Is Reflected in the Lives of His People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-381000" y="-152400"/>
            <a:ext cx="9677400" cy="838200"/>
          </a:xfrm>
          <a:prstGeom prst="rect">
            <a:avLst/>
          </a:prstGeom>
          <a:gradFill flip="none" rotWithShape="1">
            <a:gsLst>
              <a:gs pos="0">
                <a:srgbClr val="010D2E"/>
              </a:gs>
              <a:gs pos="100000">
                <a:srgbClr val="014C6D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Countdown (Shadow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6200" y="56338"/>
            <a:ext cx="2133600" cy="980076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2F5F5-A515-4C9B-98A3-53E6EA5634A5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God’s Side in the Controversy Is Helped or Hurt to the Extent His Character Is Reflected in the Lives of His People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-381000" y="-152400"/>
            <a:ext cx="9677400" cy="838200"/>
          </a:xfrm>
          <a:prstGeom prst="rect">
            <a:avLst/>
          </a:prstGeom>
          <a:gradFill flip="none" rotWithShape="1">
            <a:gsLst>
              <a:gs pos="0">
                <a:srgbClr val="010D2E"/>
              </a:gs>
              <a:gs pos="100000">
                <a:srgbClr val="014C6D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Countdown (Shadow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6200" y="56338"/>
            <a:ext cx="2133600" cy="980076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52582-17DA-43D6-BB60-54BFECE090F0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God’s Side in the Controversy Is Helped or Hurt to the Extent His Character Is Reflected in the Lives of His People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-381000" y="-152400"/>
            <a:ext cx="9677400" cy="838200"/>
          </a:xfrm>
          <a:prstGeom prst="rect">
            <a:avLst/>
          </a:prstGeom>
          <a:gradFill flip="none" rotWithShape="1">
            <a:gsLst>
              <a:gs pos="0">
                <a:srgbClr val="010D2E"/>
              </a:gs>
              <a:gs pos="100000">
                <a:srgbClr val="014C6D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Countdown (Shadow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6200" y="56338"/>
            <a:ext cx="2133600" cy="980076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0D1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mbria" pitchFamily="18" charset="0"/>
              </a:defRPr>
            </a:lvl1pPr>
          </a:lstStyle>
          <a:p>
            <a:fld id="{40B9A9C4-F50A-4A7E-9D60-6DB6D3B2D544}" type="datetime1">
              <a:rPr lang="en-US" smtClean="0"/>
              <a:pPr/>
              <a:t>1/5/2012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mbria" pitchFamily="18" charset="0"/>
              </a:defRPr>
            </a:lvl1pPr>
          </a:lstStyle>
          <a:p>
            <a:r>
              <a:rPr lang="en-US" smtClean="0"/>
              <a:t>God’s Side in the Controversy Is Helped or Hurt to the Extent His Character Is Reflected in the Lives of His People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mbria" pitchFamily="18" charset="0"/>
              </a:defRPr>
            </a:lvl1pPr>
          </a:lstStyle>
          <a:p>
            <a:fld id="{045FCF31-C825-4BD9-BD2A-EB541A27C27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</p:sldLayoutIdLst>
  <p:transition/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spcBef>
          <a:spcPts val="0"/>
        </a:spcBef>
        <a:buFont typeface="Arial" pitchFamily="34" charset="0"/>
        <a:buNone/>
        <a:defRPr sz="4400" b="0" kern="1200">
          <a:solidFill>
            <a:srgbClr val="C7EAFD"/>
          </a:solidFill>
          <a:latin typeface="Cambria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4000" b="0" kern="1200">
          <a:solidFill>
            <a:srgbClr val="C7EAFD"/>
          </a:solidFill>
          <a:latin typeface="Cambria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3600" b="0" kern="1200">
          <a:solidFill>
            <a:srgbClr val="C7EAFD"/>
          </a:solidFill>
          <a:latin typeface="Cambria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3200" b="0" kern="1200">
          <a:solidFill>
            <a:srgbClr val="C7EAFD"/>
          </a:solidFill>
          <a:latin typeface="Cambria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3200" b="0" kern="1200">
          <a:solidFill>
            <a:srgbClr val="C7EAFD"/>
          </a:solidFill>
          <a:latin typeface="Cambria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5638800"/>
            <a:ext cx="7772400" cy="914400"/>
          </a:xfrm>
        </p:spPr>
        <p:txBody>
          <a:bodyPr>
            <a:noAutofit/>
          </a:bodyPr>
          <a:lstStyle/>
          <a:p>
            <a:r>
              <a:rPr lang="en-US" sz="3200" dirty="0" smtClean="0"/>
              <a:t>Apostasy of the Early Church</a:t>
            </a:r>
            <a:endParaRPr lang="en-US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What led Zwingli to grasp justification by faith?</a:t>
            </a: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GC 173, 174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3A08C-F12A-49DB-B1DB-EAAB2ECC0757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Apostasy of the Early Church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How did Satan try to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counter the rise of Protestantism?</a:t>
            </a: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GC 186, 190-192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3A08C-F12A-49DB-B1DB-EAAB2ECC0757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Apostasy of the Early Church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What basic principle did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the Lutheran princes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refuse to compromise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at the Diet of Spires?</a:t>
            </a: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GC 202-204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3A08C-F12A-49DB-B1DB-EAAB2ECC0757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Apostasy of the Early Church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What French man grasped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the essence of justification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by faith before Luther did,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and what did he say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about obedience?</a:t>
            </a: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GC 212-214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3A08C-F12A-49DB-B1DB-EAAB2ECC0757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Apostasy of the Early Church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What formidable new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measure did the papal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powers initiate in the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sixteenth century to combat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the growth of Protestantism?</a:t>
            </a: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GC 234, 235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3A08C-F12A-49DB-B1DB-EAAB2ECC0757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Apostasy of the Early Church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What formidable new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measure did the papal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powers initiate in the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sixteenth century to combat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the growth of Protestantism?</a:t>
            </a: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GC 234, 235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3A08C-F12A-49DB-B1DB-EAAB2ECC0757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Apostasy of the Early Church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How was the character of God revealed in the unrelenting patience of Jesus as He tried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to gain favorable attention, especially of the Jewish leaders?</a:t>
            </a: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GC 20, 22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3A08C-F12A-49DB-B1DB-EAAB2ECC0757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Apostasy of the Early Church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How should we interpret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the wrath of God in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connection with the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destruction of Jerusalem?</a:t>
            </a: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GC 20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3A08C-F12A-49DB-B1DB-EAAB2ECC0757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Apostasy of the Early Church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What was Satan’s plan to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destroy the effectiveness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of the church?</a:t>
            </a: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GC 42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3A08C-F12A-49DB-B1DB-EAAB2ECC0757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Apostasy of the Early Church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What evidence do we have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that the light of truth was not wholly extinguished during the time of papal supremacy?</a:t>
            </a: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GC 61-63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3A08C-F12A-49DB-B1DB-EAAB2ECC0757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Apostasy of the Early Church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Who has been called the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star of the Reformation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and why?</a:t>
            </a: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GC 80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3A08C-F12A-49DB-B1DB-EAAB2ECC0757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Apostasy of the Early Church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How did the fresh Protestant principles come to Bohemia?</a:t>
            </a: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GC 97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3A08C-F12A-49DB-B1DB-EAAB2ECC0757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Apostasy of the Early Church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What made Luther the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“man for his time”?</a:t>
            </a: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GC 120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3A08C-F12A-49DB-B1DB-EAAB2ECC0757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Apostasy of the Early Church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What allegations were made at the Diet of Worms that Satan hurled at God at the beginning of the great controversy and against all God’s faithful through the years?</a:t>
            </a: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GC 148-149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3A08C-F12A-49DB-B1DB-EAAB2ECC0757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Apostasy of the Early Church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</TotalTime>
  <Words>377</Words>
  <Application>Microsoft Office PowerPoint</Application>
  <PresentationFormat>On-screen Show (4:3)</PresentationFormat>
  <Paragraphs>111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Apostasy of the Early Church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Company>Pacific Press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Lucifer, the Archdeceiver</dc:title>
  <dc:creator>Doug Church</dc:creator>
  <cp:lastModifiedBy>Doug Church</cp:lastModifiedBy>
  <cp:revision>49</cp:revision>
  <dcterms:created xsi:type="dcterms:W3CDTF">2012-01-02T16:47:39Z</dcterms:created>
  <dcterms:modified xsi:type="dcterms:W3CDTF">2012-01-05T15:10:13Z</dcterms:modified>
</cp:coreProperties>
</file>